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9" r:id="rId4"/>
    <p:sldId id="258" r:id="rId5"/>
    <p:sldId id="260" r:id="rId6"/>
  </p:sldIdLst>
  <p:sldSz cx="9144000" cy="5143500" type="screen16x9"/>
  <p:notesSz cx="6858000" cy="9144000"/>
  <p:embeddedFontLst>
    <p:embeddedFont>
      <p:font typeface="Narkisim" panose="020E0502050101010101" pitchFamily="34" charset="-79"/>
      <p:regular r:id="rId8"/>
    </p:embeddedFont>
    <p:embeddedFont>
      <p:font typeface="Open Sans" panose="020B0606030504020204" pitchFamily="34" charset="0"/>
      <p:regular r:id="rId9"/>
      <p:bold r:id="rId10"/>
      <p:italic r:id="rId11"/>
      <p:boldItalic r:id="rId12"/>
    </p:embeddedFont>
    <p:embeddedFont>
      <p:font typeface="PT Sans Narrow" panose="020B0506020203020204" pitchFamily="34" charset="0"/>
      <p:regular r:id="rId13"/>
      <p:bold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7" d="100"/>
          <a:sy n="157" d="100"/>
        </p:scale>
        <p:origin x="294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9daec3056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9daec3056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9daec3056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9daec3056e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9daec3056e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9daec3056e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Intervention@moh.gov.il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ctrTitle"/>
          </p:nvPr>
        </p:nvSpPr>
        <p:spPr>
          <a:xfrm>
            <a:off x="460400" y="1751775"/>
            <a:ext cx="83304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4400" dirty="0">
                <a:latin typeface="היחיMiriam"/>
                <a:cs typeface="+mj-cs"/>
              </a:rPr>
              <a:t>היחידה להתערבות במשבר</a:t>
            </a:r>
            <a:endParaRPr sz="4400" dirty="0">
              <a:latin typeface="היחיMiriam"/>
              <a:cs typeface="+mj-cs"/>
            </a:endParaRPr>
          </a:p>
        </p:txBody>
      </p:sp>
      <p:pic>
        <p:nvPicPr>
          <p:cNvPr id="67" name="Google Shape;67;p13"/>
          <p:cNvPicPr preferRelativeResize="0"/>
          <p:nvPr/>
        </p:nvPicPr>
        <p:blipFill rotWithShape="1">
          <a:blip r:embed="rId3">
            <a:alphaModFix/>
          </a:blip>
          <a:srcRect t="3910" r="2419"/>
          <a:stretch/>
        </p:blipFill>
        <p:spPr>
          <a:xfrm>
            <a:off x="3477112" y="0"/>
            <a:ext cx="2296975" cy="151785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>
                <a:latin typeface="Narkisim" panose="020E0502050101010101" pitchFamily="34" charset="-79"/>
                <a:cs typeface="Narkisim" panose="020E0502050101010101" pitchFamily="34" charset="-79"/>
              </a:rPr>
              <a:t>בית החולים</a:t>
            </a:r>
            <a:r>
              <a:rPr lang="en-GB" dirty="0"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GB" dirty="0" err="1">
                <a:latin typeface="Narkisim" panose="020E0502050101010101" pitchFamily="34" charset="-79"/>
                <a:cs typeface="Narkisim" panose="020E0502050101010101" pitchFamily="34" charset="-79"/>
              </a:rPr>
              <a:t>מרחבים</a:t>
            </a:r>
            <a:r>
              <a:rPr lang="en-GB" dirty="0"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GB" dirty="0" err="1">
                <a:latin typeface="Narkisim" panose="020E0502050101010101" pitchFamily="34" charset="-79"/>
                <a:cs typeface="Narkisim" panose="020E0502050101010101" pitchFamily="34" charset="-79"/>
              </a:rPr>
              <a:t>לצעירים</a:t>
            </a:r>
            <a:br>
              <a:rPr lang="en-GB" dirty="0"/>
            </a:b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4"/>
          <p:cNvPicPr preferRelativeResize="0"/>
          <p:nvPr/>
        </p:nvPicPr>
        <p:blipFill rotWithShape="1">
          <a:blip r:embed="rId3">
            <a:alphaModFix/>
          </a:blip>
          <a:srcRect t="3910" r="2419"/>
          <a:stretch/>
        </p:blipFill>
        <p:spPr>
          <a:xfrm>
            <a:off x="1" y="64251"/>
            <a:ext cx="2060448" cy="133783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4100" dirty="0" err="1">
                <a:latin typeface="חTimes New Roman (כותרות)"/>
                <a:cs typeface="+mj-cs"/>
              </a:rPr>
              <a:t>חזון</a:t>
            </a:r>
            <a:endParaRPr sz="4100" dirty="0">
              <a:latin typeface="חTimes New Roman (כותרות)"/>
              <a:cs typeface="+mj-cs"/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ubTitle" idx="4294967295"/>
          </p:nvPr>
        </p:nvSpPr>
        <p:spPr>
          <a:xfrm>
            <a:off x="-3" y="1944624"/>
            <a:ext cx="9144000" cy="34432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9999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endParaRPr lang="he-IL" sz="1400" b="1" dirty="0">
              <a:latin typeface="מNarkisim"/>
              <a:cs typeface="+mj-cs"/>
            </a:endParaRPr>
          </a:p>
          <a:p>
            <a:pPr marL="89999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he-IL" sz="2000" dirty="0">
                <a:cs typeface="+mj-cs"/>
              </a:rPr>
              <a:t>מתן </a:t>
            </a:r>
            <a:r>
              <a:rPr lang="he-IL" sz="2000" b="1" dirty="0">
                <a:cs typeface="+mj-cs"/>
              </a:rPr>
              <a:t>מענה פסיכיאטרי </a:t>
            </a:r>
            <a:r>
              <a:rPr lang="he-IL" sz="2000" b="1" dirty="0" err="1">
                <a:cs typeface="+mj-cs"/>
              </a:rPr>
              <a:t>מיידי</a:t>
            </a:r>
            <a:r>
              <a:rPr lang="he-IL" sz="2000" b="1" dirty="0">
                <a:cs typeface="+mj-cs"/>
              </a:rPr>
              <a:t> ואינטנסיבי </a:t>
            </a:r>
            <a:r>
              <a:rPr lang="he-IL" sz="2000" dirty="0">
                <a:cs typeface="+mj-cs"/>
              </a:rPr>
              <a:t>לילדים ולנוער.</a:t>
            </a:r>
          </a:p>
          <a:p>
            <a:pPr marL="89999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endParaRPr lang="he-IL" sz="2000" dirty="0">
              <a:cs typeface="+mj-cs"/>
            </a:endParaRPr>
          </a:p>
          <a:p>
            <a:pPr marL="89999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he-IL" sz="1400" dirty="0">
                <a:cs typeface="+mj-cs"/>
              </a:rPr>
              <a:t>בשל תורי המתנה ארוכים במערכת הפסיכיאטרית בישראל, הוקמה בבית החולים מרחבים לצעירים - </a:t>
            </a:r>
            <a:r>
              <a:rPr lang="he-IL" sz="1400" b="1" dirty="0">
                <a:cs typeface="+mj-cs"/>
              </a:rPr>
              <a:t>היחידה להתערבות במשבר</a:t>
            </a:r>
            <a:r>
              <a:rPr lang="he-IL" sz="1400" dirty="0">
                <a:cs typeface="+mj-cs"/>
              </a:rPr>
              <a:t>. </a:t>
            </a:r>
          </a:p>
          <a:p>
            <a:pPr marL="89999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endParaRPr lang="he-IL" sz="1400" dirty="0">
              <a:cs typeface="+mj-cs"/>
            </a:endParaRPr>
          </a:p>
          <a:p>
            <a:pPr marL="89999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he-IL" sz="1400" dirty="0">
                <a:cs typeface="+mj-cs"/>
              </a:rPr>
              <a:t>ביחידה ניתן טיפול פסיכיאטרי בעתות משבר ומצוקה </a:t>
            </a:r>
            <a:r>
              <a:rPr lang="he-IL" sz="1400" b="1" dirty="0">
                <a:cs typeface="+mj-cs"/>
              </a:rPr>
              <a:t>ובמגוון הפרעות פסיכיאטריות כגון פסיכוזה, דיכאון, חרדה, אובדנות, בעיות התנהגות, הפרעות קשב קשות </a:t>
            </a:r>
            <a:r>
              <a:rPr lang="he-IL" sz="1400" dirty="0">
                <a:cs typeface="+mj-cs"/>
              </a:rPr>
              <a:t>ועוד.</a:t>
            </a:r>
          </a:p>
          <a:p>
            <a:pPr marL="89999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endParaRPr lang="he-IL" sz="1400" dirty="0">
              <a:cs typeface="+mj-cs"/>
            </a:endParaRPr>
          </a:p>
          <a:p>
            <a:pPr marL="89999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endParaRPr lang="he-IL" sz="1400" dirty="0">
              <a:cs typeface="+mj-cs"/>
            </a:endParaRPr>
          </a:p>
          <a:p>
            <a:pPr marL="89999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endParaRPr lang="he-IL" sz="1400" dirty="0">
              <a:cs typeface="+mj-cs"/>
            </a:endParaRPr>
          </a:p>
          <a:p>
            <a:pPr marL="990000" lvl="0" indent="-228599" algn="r" rtl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1400" dirty="0"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>
                <a:latin typeface="Narkisim" panose="020E0502050101010101" pitchFamily="34" charset="-79"/>
                <a:cs typeface="Narkisim" panose="020E0502050101010101" pitchFamily="34" charset="-79"/>
              </a:rPr>
              <a:t>מחזון למציאות</a:t>
            </a:r>
            <a:endParaRPr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pic>
        <p:nvPicPr>
          <p:cNvPr id="89" name="Google Shape;89;p16"/>
          <p:cNvPicPr preferRelativeResize="0"/>
          <p:nvPr/>
        </p:nvPicPr>
        <p:blipFill rotWithShape="1">
          <a:blip r:embed="rId3">
            <a:alphaModFix/>
          </a:blip>
          <a:srcRect t="3910" r="2419"/>
          <a:stretch/>
        </p:blipFill>
        <p:spPr>
          <a:xfrm>
            <a:off x="1" y="64251"/>
            <a:ext cx="1969008" cy="1350022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6"/>
          <p:cNvSpPr txBox="1">
            <a:spLocks noGrp="1"/>
          </p:cNvSpPr>
          <p:nvPr>
            <p:ph type="body" idx="2"/>
          </p:nvPr>
        </p:nvSpPr>
        <p:spPr>
          <a:xfrm>
            <a:off x="1249680" y="1266175"/>
            <a:ext cx="758262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indent="0" algn="r" rtl="1">
              <a:buNone/>
            </a:pPr>
            <a:r>
              <a:rPr lang="he-IL" sz="1600" dirty="0">
                <a:cs typeface="+mj-cs"/>
              </a:rPr>
              <a:t>באפריל 2023 הוקמה היחידה כחלק מהמערך הפסיכיאטרי לילדים ולנוער בבית החולים.</a:t>
            </a:r>
          </a:p>
          <a:p>
            <a:pPr marL="0" indent="0" algn="r" rtl="1">
              <a:buNone/>
            </a:pPr>
            <a:endParaRPr lang="he-IL" sz="1600" dirty="0">
              <a:cs typeface="+mj-cs"/>
            </a:endParaRPr>
          </a:p>
          <a:p>
            <a:pPr marL="0" indent="0" algn="r" rtl="1">
              <a:buNone/>
            </a:pPr>
            <a:r>
              <a:rPr lang="he-IL" sz="1600" dirty="0">
                <a:cs typeface="+mj-cs"/>
              </a:rPr>
              <a:t>הטיפול ביחידה מתקיים </a:t>
            </a:r>
            <a:r>
              <a:rPr lang="he-IL" sz="1600" b="1" dirty="0">
                <a:cs typeface="+mj-cs"/>
              </a:rPr>
              <a:t>מספר פעמים בשבוע, למשך חודש וחצי.</a:t>
            </a:r>
          </a:p>
          <a:p>
            <a:pPr marL="0" indent="0" algn="r" rtl="1">
              <a:buNone/>
            </a:pPr>
            <a:endParaRPr lang="he-IL" sz="1600" b="1" dirty="0">
              <a:cs typeface="+mj-cs"/>
            </a:endParaRPr>
          </a:p>
          <a:p>
            <a:pPr marL="0" indent="0" algn="r" rtl="1">
              <a:buNone/>
            </a:pPr>
            <a:r>
              <a:rPr lang="he-IL" sz="1600" u="sng" dirty="0">
                <a:cs typeface="+mj-cs"/>
              </a:rPr>
              <a:t>הטיפול ביחידה כולל:</a:t>
            </a:r>
          </a:p>
          <a:p>
            <a:pPr marL="0" indent="0" algn="r" rtl="1">
              <a:buNone/>
            </a:pPr>
            <a:r>
              <a:rPr lang="he-IL" sz="1600" dirty="0">
                <a:cs typeface="+mj-cs"/>
              </a:rPr>
              <a:t>אבחון פסיכיאטרי מעמיק על ידי רופאות היחידה</a:t>
            </a:r>
          </a:p>
          <a:p>
            <a:pPr marL="0" indent="0" algn="r" rtl="1">
              <a:buNone/>
            </a:pPr>
            <a:r>
              <a:rPr lang="he-IL" sz="1600" dirty="0">
                <a:cs typeface="+mj-cs"/>
              </a:rPr>
              <a:t>טיפול תרופתי במידת הצורך</a:t>
            </a:r>
          </a:p>
          <a:p>
            <a:pPr marL="0" indent="0" algn="r" rtl="1">
              <a:buNone/>
            </a:pPr>
            <a:r>
              <a:rPr lang="he-IL" sz="1600" dirty="0">
                <a:cs typeface="+mj-cs"/>
              </a:rPr>
              <a:t>מעקב רפואי</a:t>
            </a:r>
          </a:p>
          <a:p>
            <a:pPr marL="0" indent="0" algn="r" rtl="1">
              <a:buNone/>
            </a:pPr>
            <a:r>
              <a:rPr lang="he-IL" sz="1600" dirty="0">
                <a:cs typeface="+mj-cs"/>
              </a:rPr>
              <a:t>הדרכת הורים</a:t>
            </a:r>
          </a:p>
          <a:p>
            <a:pPr marL="0" indent="0" algn="r" rtl="1">
              <a:buNone/>
            </a:pPr>
            <a:r>
              <a:rPr lang="he-IL" sz="1600" dirty="0">
                <a:cs typeface="+mj-cs"/>
              </a:rPr>
              <a:t>טיפולים קבוצתיים</a:t>
            </a:r>
          </a:p>
          <a:p>
            <a:pPr marL="0" indent="0" algn="r" rtl="1">
              <a:buNone/>
            </a:pPr>
            <a:r>
              <a:rPr lang="he-IL" sz="1600" dirty="0">
                <a:cs typeface="+mj-cs"/>
              </a:rPr>
              <a:t>טיפולים בעזרת בעלי חיים, טיפולים באומנות ועוד.</a:t>
            </a:r>
          </a:p>
          <a:p>
            <a:pPr marL="0" indent="0" algn="r" rtl="1">
              <a:buNone/>
            </a:pPr>
            <a:endParaRPr lang="he-IL" sz="1600" dirty="0">
              <a:cs typeface="+mj-cs"/>
            </a:endParaRPr>
          </a:p>
          <a:p>
            <a:pPr marL="0" indent="0" algn="r" rtl="1">
              <a:buNone/>
            </a:pPr>
            <a:r>
              <a:rPr lang="he-IL" sz="1600" dirty="0">
                <a:cs typeface="+mj-cs"/>
              </a:rPr>
              <a:t>עבור הילדים ניתנת העדפה לטיפול קבוצתי שעיקרו הקניית מיומנויות ויסות.</a:t>
            </a:r>
          </a:p>
          <a:p>
            <a:pPr marL="0" indent="0" algn="r" rtl="1">
              <a:buNone/>
            </a:pPr>
            <a:r>
              <a:rPr lang="he-IL" sz="1600" dirty="0">
                <a:cs typeface="+mj-cs"/>
              </a:rPr>
              <a:t>הטיפול בהורים, פרטני או קבוצתי בהתאם לצורך, במטרה לשפר מיומנויות תקשורת עם הילד, שיפור תחושת המסוגלות ההורית והסמכות ההורית.</a:t>
            </a:r>
          </a:p>
          <a:p>
            <a:pPr marL="0" indent="0" algn="r" rtl="1">
              <a:buNone/>
            </a:pPr>
            <a:r>
              <a:rPr lang="he-IL" sz="1600" dirty="0">
                <a:cs typeface="+mj-cs"/>
              </a:rPr>
              <a:t>בהתאם למצבו הרפואי, יופנה כל ילד לטיפול המשך בסיום התקופה הטיפולית ביחידה.</a:t>
            </a:r>
          </a:p>
          <a:p>
            <a:pPr marL="0" indent="0" algn="r" rtl="1">
              <a:buNone/>
            </a:pPr>
            <a:endParaRPr lang="he-IL" sz="1600" dirty="0">
              <a:cs typeface="+mj-cs"/>
            </a:endParaRPr>
          </a:p>
          <a:p>
            <a:pPr marL="0" indent="0" algn="r" rtl="1">
              <a:buNone/>
            </a:pPr>
            <a:r>
              <a:rPr lang="he-IL" sz="1600" dirty="0">
                <a:cs typeface="+mj-cs"/>
              </a:rPr>
              <a:t>ההורים מעורבים מאוד בטיפול ביחידה, לוקחים חלק פעיל בטיפול. </a:t>
            </a:r>
          </a:p>
          <a:p>
            <a:pPr marL="0" indent="0" algn="r" rtl="1">
              <a:buNone/>
            </a:pPr>
            <a:r>
              <a:rPr lang="he-IL" sz="1600" dirty="0">
                <a:cs typeface="+mj-cs"/>
              </a:rPr>
              <a:t>יחד עם ההורים, בונה הצוות המטפל את המעטפת הטיפולית להמשך. כמו כן, ניתן סיוע חינוכי לצורך שילוב מטיב במערכת החינוך בסיום הטיפול ביחידה.</a:t>
            </a:r>
          </a:p>
          <a:p>
            <a:pPr marL="0" indent="0" algn="r" rtl="1">
              <a:buNone/>
            </a:pPr>
            <a:endParaRPr lang="he-IL" sz="1600" dirty="0">
              <a:cs typeface="+mj-cs"/>
            </a:endParaRPr>
          </a:p>
          <a:p>
            <a:pPr marL="0" indent="0" algn="r" rtl="1">
              <a:buNone/>
            </a:pPr>
            <a:endParaRPr lang="he-IL" sz="1600" dirty="0">
              <a:cs typeface="+mj-cs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>
                <a:latin typeface="צוNarkisim"/>
                <a:cs typeface="+mj-cs"/>
              </a:rPr>
              <a:t>צוות היחידה</a:t>
            </a:r>
            <a:endParaRPr dirty="0">
              <a:latin typeface="צוNarkisim"/>
              <a:cs typeface="+mj-cs"/>
            </a:endParaRPr>
          </a:p>
        </p:txBody>
      </p:sp>
      <p:sp>
        <p:nvSpPr>
          <p:cNvPr id="81" name="Google Shape;81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8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e-IL" sz="1400" dirty="0">
                <a:cs typeface="+mj-cs"/>
              </a:rPr>
              <a:t>מנהלת היחידה ד"ר </a:t>
            </a:r>
            <a:r>
              <a:rPr lang="he-IL" sz="1400" dirty="0" err="1">
                <a:cs typeface="+mj-cs"/>
              </a:rPr>
              <a:t>רוית</a:t>
            </a:r>
            <a:r>
              <a:rPr lang="he-IL" sz="1400" dirty="0">
                <a:cs typeface="+mj-cs"/>
              </a:rPr>
              <a:t> הללי אלון</a:t>
            </a:r>
          </a:p>
          <a:p>
            <a:pPr marL="45720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e-IL" sz="1400" dirty="0">
                <a:cs typeface="+mj-cs"/>
              </a:rPr>
              <a:t>רופאה אחראית – ד"ר מיה </a:t>
            </a:r>
            <a:r>
              <a:rPr lang="he-IL" sz="1400" dirty="0" err="1">
                <a:cs typeface="+mj-cs"/>
              </a:rPr>
              <a:t>קופרברג</a:t>
            </a:r>
            <a:endParaRPr lang="he-IL" sz="1400" dirty="0">
              <a:cs typeface="+mj-cs"/>
            </a:endParaRPr>
          </a:p>
          <a:p>
            <a:pPr marL="45720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e-IL" sz="1400" dirty="0">
                <a:cs typeface="+mj-cs"/>
              </a:rPr>
              <a:t>מזכירת היחידה הגב' ענת יאנוס</a:t>
            </a:r>
          </a:p>
          <a:p>
            <a:pPr marL="45720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e-IL" sz="1400" dirty="0">
                <a:cs typeface="+mj-cs"/>
              </a:rPr>
              <a:t>רופאים</a:t>
            </a:r>
          </a:p>
          <a:p>
            <a:pPr marL="45720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e-IL" sz="1400" dirty="0">
                <a:cs typeface="+mj-cs"/>
              </a:rPr>
              <a:t>עובדים סוציאליים</a:t>
            </a:r>
          </a:p>
          <a:p>
            <a:pPr marL="45720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e-IL" sz="1400" dirty="0">
                <a:cs typeface="+mj-cs"/>
              </a:rPr>
              <a:t>פסיכולוגיות</a:t>
            </a:r>
          </a:p>
          <a:p>
            <a:pPr marL="45720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e-IL" sz="1400" dirty="0">
                <a:cs typeface="+mj-cs"/>
              </a:rPr>
              <a:t>מטפלת באומנות</a:t>
            </a:r>
          </a:p>
          <a:p>
            <a:pPr marL="45720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e-IL" sz="1400" dirty="0">
                <a:cs typeface="+mj-cs"/>
              </a:rPr>
              <a:t>מטפל בעזרת בעלי חיים</a:t>
            </a:r>
          </a:p>
          <a:p>
            <a:pPr marL="45720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he-IL" sz="1400" dirty="0">
              <a:cs typeface="+mj-cs"/>
            </a:endParaRPr>
          </a:p>
        </p:txBody>
      </p:sp>
      <p:pic>
        <p:nvPicPr>
          <p:cNvPr id="82" name="Google Shape;82;p15"/>
          <p:cNvPicPr preferRelativeResize="0"/>
          <p:nvPr/>
        </p:nvPicPr>
        <p:blipFill rotWithShape="1">
          <a:blip r:embed="rId3">
            <a:alphaModFix/>
          </a:blip>
          <a:srcRect t="3910" r="2419"/>
          <a:stretch/>
        </p:blipFill>
        <p:spPr>
          <a:xfrm>
            <a:off x="1" y="64251"/>
            <a:ext cx="1956816" cy="13744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9E43B92-08DD-E1D1-9BEA-A1D3964D0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e-IL" dirty="0">
                <a:latin typeface="צרוNarkisim"/>
                <a:cs typeface="Narkisim" panose="020E0502050101010101" pitchFamily="34" charset="-79"/>
              </a:rPr>
              <a:t>פניה ליחידה</a:t>
            </a:r>
            <a:endParaRPr lang="en-US" dirty="0">
              <a:latin typeface="צרוNarkisim"/>
              <a:cs typeface="Narkisim" panose="020E0502050101010101" pitchFamily="34" charset="-79"/>
            </a:endParaRP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AC1ECBF6-6112-55E1-C082-04A7E85F97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 algn="r" rtl="1">
              <a:buNone/>
            </a:pPr>
            <a:r>
              <a:rPr lang="he-IL" sz="1400" dirty="0">
                <a:latin typeface="Narkisim" panose="020E0502050101010101" pitchFamily="34" charset="-79"/>
                <a:cs typeface="+mj-cs"/>
              </a:rPr>
              <a:t>הפניות ליחידה יתקבלו דרך רופא הילדים או הפסיכיאטר המטפל</a:t>
            </a:r>
            <a:r>
              <a:rPr lang="en-US" sz="1400" dirty="0">
                <a:latin typeface="Narkisim" panose="020E0502050101010101" pitchFamily="34" charset="-79"/>
                <a:cs typeface="+mj-cs"/>
              </a:rPr>
              <a:t>.</a:t>
            </a:r>
            <a:r>
              <a:rPr lang="he-IL" sz="1400" dirty="0">
                <a:latin typeface="Narkisim" panose="020E0502050101010101" pitchFamily="34" charset="-79"/>
                <a:cs typeface="+mj-cs"/>
              </a:rPr>
              <a:t> (ניתן להתייעץ עם צוות היחידה לגבי התאמה לטיפול).</a:t>
            </a:r>
          </a:p>
          <a:p>
            <a:pPr marL="114300" indent="0" algn="r" rtl="1">
              <a:buNone/>
            </a:pPr>
            <a:endParaRPr lang="he-IL" sz="1400" dirty="0">
              <a:latin typeface="Narkisim" panose="020E0502050101010101" pitchFamily="34" charset="-79"/>
              <a:cs typeface="+mj-cs"/>
            </a:endParaRPr>
          </a:p>
          <a:p>
            <a:pPr marL="114300" indent="0" algn="r" rtl="1">
              <a:buNone/>
            </a:pPr>
            <a:r>
              <a:rPr lang="he-IL" sz="1400" dirty="0">
                <a:latin typeface="Narkisim" panose="020E0502050101010101" pitchFamily="34" charset="-79"/>
                <a:cs typeface="+mj-cs"/>
              </a:rPr>
              <a:t>כמו כן, ניתן לפנות עצמאית בדרכים הבאות:</a:t>
            </a:r>
          </a:p>
          <a:p>
            <a:pPr marL="114300" indent="0" algn="r" rtl="1">
              <a:buNone/>
            </a:pPr>
            <a:r>
              <a:rPr lang="he-IL" sz="1400" dirty="0">
                <a:latin typeface="Narkisim" panose="020E0502050101010101" pitchFamily="34" charset="-79"/>
                <a:cs typeface="+mj-cs"/>
              </a:rPr>
              <a:t>08-9284363</a:t>
            </a:r>
          </a:p>
          <a:p>
            <a:pPr marL="114300" indent="0" algn="r" rtl="1">
              <a:buNone/>
            </a:pPr>
            <a:r>
              <a:rPr lang="en-GB" sz="1400" dirty="0">
                <a:latin typeface="Narkisim" panose="020E0502050101010101" pitchFamily="34" charset="-79"/>
                <a:cs typeface="+mj-cs"/>
                <a:hlinkClick r:id="rId2"/>
              </a:rPr>
              <a:t>Intervention@moh.gov.il</a:t>
            </a:r>
            <a:endParaRPr lang="en-GB" sz="1400" dirty="0">
              <a:latin typeface="Narkisim" panose="020E0502050101010101" pitchFamily="34" charset="-79"/>
              <a:cs typeface="+mj-cs"/>
            </a:endParaRPr>
          </a:p>
          <a:p>
            <a:pPr marL="114300" indent="0" algn="r" rtl="1">
              <a:buNone/>
            </a:pPr>
            <a:endParaRPr lang="he-IL" sz="1400" dirty="0">
              <a:latin typeface="Narkisim" panose="020E0502050101010101" pitchFamily="34" charset="-79"/>
              <a:cs typeface="+mj-cs"/>
            </a:endParaRPr>
          </a:p>
          <a:p>
            <a:pPr marL="114300" indent="0" algn="r" rtl="1">
              <a:buNone/>
            </a:pPr>
            <a:endParaRPr lang="he-IL" sz="1400" dirty="0">
              <a:latin typeface="Narkisim" panose="020E0502050101010101" pitchFamily="34" charset="-79"/>
              <a:cs typeface="+mj-cs"/>
            </a:endParaRPr>
          </a:p>
          <a:p>
            <a:pPr marL="114300" indent="0" algn="r" rtl="1">
              <a:buNone/>
            </a:pPr>
            <a:endParaRPr lang="en-US" sz="1400" dirty="0">
              <a:latin typeface="Narkisim" panose="020E0502050101010101" pitchFamily="34" charset="-79"/>
              <a:cs typeface="+mj-cs"/>
            </a:endParaRPr>
          </a:p>
        </p:txBody>
      </p:sp>
      <p:pic>
        <p:nvPicPr>
          <p:cNvPr id="4" name="Google Shape;82;p15">
            <a:extLst>
              <a:ext uri="{FF2B5EF4-FFF2-40B4-BE49-F238E27FC236}">
                <a16:creationId xmlns:a16="http://schemas.microsoft.com/office/drawing/2014/main" id="{45B52659-2379-9549-C17D-042BD8C74D8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910" r="2419"/>
          <a:stretch/>
        </p:blipFill>
        <p:spPr>
          <a:xfrm>
            <a:off x="0" y="9538"/>
            <a:ext cx="2090928" cy="12567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1819793"/>
      </p:ext>
    </p:extLst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272</Words>
  <Application>Microsoft Office PowerPoint</Application>
  <PresentationFormat>‫הצגה על המסך (16:9)</PresentationFormat>
  <Paragraphs>47</Paragraphs>
  <Slides>5</Slides>
  <Notes>4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9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5</vt:i4>
      </vt:variant>
    </vt:vector>
  </HeadingPairs>
  <TitlesOfParts>
    <vt:vector size="15" baseType="lpstr">
      <vt:lpstr>היחיMiriam</vt:lpstr>
      <vt:lpstr>Open Sans</vt:lpstr>
      <vt:lpstr>Narkisim</vt:lpstr>
      <vt:lpstr>Arial</vt:lpstr>
      <vt:lpstr>PT Sans Narrow</vt:lpstr>
      <vt:lpstr>חTimes New Roman (כותרות)</vt:lpstr>
      <vt:lpstr>צרוNarkisim</vt:lpstr>
      <vt:lpstr>מNarkisim</vt:lpstr>
      <vt:lpstr>צוNarkisim</vt:lpstr>
      <vt:lpstr>Tropic</vt:lpstr>
      <vt:lpstr>היחידה להתערבות במשבר</vt:lpstr>
      <vt:lpstr>חזון</vt:lpstr>
      <vt:lpstr>מחזון למציאות</vt:lpstr>
      <vt:lpstr>צוות היחידה</vt:lpstr>
      <vt:lpstr>פניה ליחידה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היחידה להתערבות במשבר</dc:title>
  <dc:creator>user</dc:creator>
  <cp:lastModifiedBy>Lior Alon</cp:lastModifiedBy>
  <cp:revision>3</cp:revision>
  <dcterms:modified xsi:type="dcterms:W3CDTF">2023-11-30T06:16:35Z</dcterms:modified>
</cp:coreProperties>
</file>